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4" r:id="rId1"/>
  </p:sldMasterIdLst>
  <p:sldIdLst>
    <p:sldId id="256" r:id="rId2"/>
    <p:sldId id="270" r:id="rId3"/>
    <p:sldId id="271" r:id="rId4"/>
    <p:sldId id="272" r:id="rId5"/>
    <p:sldId id="278" r:id="rId6"/>
    <p:sldId id="273" r:id="rId7"/>
    <p:sldId id="279" r:id="rId8"/>
    <p:sldId id="280" r:id="rId9"/>
    <p:sldId id="277" r:id="rId10"/>
    <p:sldId id="276" r:id="rId11"/>
    <p:sldId id="27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F29D40B-60F6-0FAE-8718-DF682FEA57AD}" name="Ankush Bansal" initials="AB" userId="a1ffa2c53ef9346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90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00" y="3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6874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2192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8238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4084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676785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932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97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4855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706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965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25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963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3788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6460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1870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4790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58C0AD-0656-4634-A9F1-F7832F6CEF3D}" type="datetimeFigureOut">
              <a:rPr lang="en-IN" smtClean="0"/>
              <a:t>26/06/23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8E2C167-C9EE-4B04-8FD5-AEFC032F93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6453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  <p:sldLayoutId id="2147483917" r:id="rId13"/>
    <p:sldLayoutId id="2147483918" r:id="rId14"/>
    <p:sldLayoutId id="2147483919" r:id="rId15"/>
    <p:sldLayoutId id="214748392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2014B-8FB3-1460-4392-492176067F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3067" y="1134533"/>
            <a:ext cx="8020936" cy="2916303"/>
          </a:xfrm>
        </p:spPr>
        <p:txBody>
          <a:bodyPr>
            <a:normAutofit fontScale="90000"/>
          </a:bodyPr>
          <a:lstStyle/>
          <a:p>
            <a:pPr algn="l"/>
            <a:r>
              <a:rPr lang="en-IN" sz="3600" dirty="0"/>
              <a:t>   Developing a Network Design for a Smart Airport Using Cisco Packet Tracer </a:t>
            </a:r>
            <a:br>
              <a:rPr lang="en-IN" sz="1800" b="1" dirty="0">
                <a:effectLst/>
                <a:latin typeface="TimesNewRomanPS"/>
              </a:rPr>
            </a:br>
            <a:br>
              <a:rPr lang="en-IN" sz="1800" b="1" dirty="0">
                <a:effectLst/>
                <a:latin typeface="TimesNewRomanPS"/>
              </a:rPr>
            </a:br>
            <a:br>
              <a:rPr lang="en-IN" sz="1800" b="1" dirty="0">
                <a:effectLst/>
                <a:latin typeface="TimesNewRomanPS"/>
              </a:rPr>
            </a:br>
            <a:r>
              <a:rPr lang="en-IN" sz="1800" i="1" dirty="0">
                <a:effectLst/>
                <a:latin typeface="TimesNewRomanPS"/>
              </a:rPr>
              <a:t>The fast-changing world is evolving towards automation rapidly every day, and a good network system is inevitable anywhere to properly manage an automated system.</a:t>
            </a:r>
            <a:br>
              <a:rPr lang="en-IN" sz="800" dirty="0"/>
            </a:br>
            <a:br>
              <a:rPr lang="en-IN" sz="800" dirty="0"/>
            </a:br>
            <a:endParaRPr lang="en-IN" sz="1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F33AD-E2EB-AA03-A1C3-1F1D7329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3067" y="5447834"/>
            <a:ext cx="7766936" cy="1096899"/>
          </a:xfrm>
        </p:spPr>
        <p:txBody>
          <a:bodyPr>
            <a:normAutofit fontScale="55000" lnSpcReduction="20000"/>
          </a:bodyPr>
          <a:lstStyle/>
          <a:p>
            <a:endParaRPr lang="en-IN" dirty="0"/>
          </a:p>
          <a:p>
            <a:endParaRPr lang="en-IN" dirty="0"/>
          </a:p>
          <a:p>
            <a:pPr marL="342900" indent="-342900" algn="l">
              <a:buFontTx/>
              <a:buChar char="-"/>
            </a:pPr>
            <a:r>
              <a:rPr lang="en-IN" sz="2600" b="1" dirty="0"/>
              <a:t>Vivek Kumar Gupta(PGD22DC026)	</a:t>
            </a:r>
          </a:p>
          <a:p>
            <a:pPr marL="342900" indent="-342900" algn="l">
              <a:buFontTx/>
              <a:buChar char="-"/>
            </a:pPr>
            <a:r>
              <a:rPr lang="en-IN" sz="2600" b="1" dirty="0"/>
              <a:t>Arjun Vaibhav Srivastava(PGD22DC005)</a:t>
            </a:r>
          </a:p>
        </p:txBody>
      </p:sp>
      <p:pic>
        <p:nvPicPr>
          <p:cNvPr id="1028" name="Picture 4" descr="IIT Jodhpur - Wikipedia">
            <a:extLst>
              <a:ext uri="{FF2B5EF4-FFF2-40B4-BE49-F238E27FC236}">
                <a16:creationId xmlns:a16="http://schemas.microsoft.com/office/drawing/2014/main" id="{3AE85AD6-6F97-D8FC-5A06-EC23EAEBC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068" y="5477328"/>
            <a:ext cx="1016000" cy="106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30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C209-7457-F15A-906E-B0E75810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Work: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8798A-B0BE-9383-2577-B0990F259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The research highlighted the importance of considering security measures and protocols in airport network designs.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Future work could focus on expanding the network system's capabilities, scalability, and incorporating emerging technologies for improved performance and security.</a:t>
            </a:r>
          </a:p>
          <a:p>
            <a:pPr marL="0" indent="0" algn="l">
              <a:buNone/>
            </a:pPr>
            <a:br>
              <a:rPr lang="en-IN" b="0" i="0" dirty="0">
                <a:solidFill>
                  <a:schemeClr val="tx1"/>
                </a:solidFill>
                <a:effectLst/>
                <a:latin typeface="Söhne"/>
              </a:rPr>
            </a:br>
            <a:endParaRPr lang="en-IN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 descr="IIT Jodhpur - Wikipedia">
            <a:extLst>
              <a:ext uri="{FF2B5EF4-FFF2-40B4-BE49-F238E27FC236}">
                <a16:creationId xmlns:a16="http://schemas.microsoft.com/office/drawing/2014/main" id="{CFD4E443-1F25-1A4E-744A-0EED1D5DF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8166" y="5477328"/>
            <a:ext cx="1016000" cy="106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67806D-00B1-F5E8-71D8-2FEEAC1FC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7924" y="3546657"/>
            <a:ext cx="2998076" cy="29980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2FDB94-0BF6-3D7E-5431-E7C8ACB009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279" y="3546658"/>
            <a:ext cx="4109608" cy="299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39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C209-7457-F15A-906E-B0E758108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1697" y="2633133"/>
            <a:ext cx="9665302" cy="1591733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  <p:pic>
        <p:nvPicPr>
          <p:cNvPr id="4" name="Picture 4" descr="IIT Jodhpur - Wikipedia">
            <a:extLst>
              <a:ext uri="{FF2B5EF4-FFF2-40B4-BE49-F238E27FC236}">
                <a16:creationId xmlns:a16="http://schemas.microsoft.com/office/drawing/2014/main" id="{609E89F1-F15E-CA3F-871F-B1D58F08A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068" y="5477328"/>
            <a:ext cx="1016000" cy="106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9826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C209-7457-F15A-906E-B0E75810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8798A-B0BE-9383-2577-B0990F259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The research paper presents a prototype network design for an airport, focusing on faster data transmission and secured network connections.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The study aims to address the challenges of data transmission and security in airport networks.</a:t>
            </a:r>
            <a:br>
              <a:rPr lang="en-IN" b="0" i="0" dirty="0">
                <a:solidFill>
                  <a:schemeClr val="tx1"/>
                </a:solidFill>
                <a:effectLst/>
                <a:latin typeface="Söhne"/>
              </a:rPr>
            </a:br>
            <a:endParaRPr lang="en-IN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 descr="IIT Jodhpur - Wikipedia">
            <a:extLst>
              <a:ext uri="{FF2B5EF4-FFF2-40B4-BE49-F238E27FC236}">
                <a16:creationId xmlns:a16="http://schemas.microsoft.com/office/drawing/2014/main" id="{E5166C0B-CDAD-D7E3-F9A2-5725A4DE1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068" y="5477328"/>
            <a:ext cx="1016000" cy="106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2E4447-0034-1DF1-D7F4-9DCF5D887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794" y="3720499"/>
            <a:ext cx="5072774" cy="201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371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C209-7457-F15A-906E-B0E75810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8798A-B0BE-9383-2577-B0990F259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The current scenario lacks efficient data transmission and secure network connections in airport environments.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Unwanted data transmission poses a significant risk to network operations and security.</a:t>
            </a:r>
          </a:p>
          <a:p>
            <a:pPr marL="0" indent="0" algn="l">
              <a:buNone/>
            </a:pPr>
            <a:br>
              <a:rPr lang="en-IN" b="0" i="0" dirty="0">
                <a:solidFill>
                  <a:schemeClr val="tx1"/>
                </a:solidFill>
                <a:effectLst/>
                <a:latin typeface="Söhne"/>
              </a:rPr>
            </a:br>
            <a:endParaRPr lang="en-IN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 descr="IIT Jodhpur - Wikipedia">
            <a:extLst>
              <a:ext uri="{FF2B5EF4-FFF2-40B4-BE49-F238E27FC236}">
                <a16:creationId xmlns:a16="http://schemas.microsoft.com/office/drawing/2014/main" id="{123EAF00-56CC-2384-1B91-D15BE3D54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068" y="5477328"/>
            <a:ext cx="1016000" cy="106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5EFCAA-D21A-C3F6-F0D6-CD5071206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3505085"/>
            <a:ext cx="3938581" cy="303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14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C209-7457-F15A-906E-B0E75810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8798A-B0BE-9383-2577-B0990F259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The researchers were motivated by the need for a network design that ensures smooth connectivity and secure operations in airports.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The study aims to improve the overall efficiency, reliability, and security of data transmission within airport networks.</a:t>
            </a:r>
            <a:br>
              <a:rPr lang="en-IN" b="0" i="0" dirty="0">
                <a:solidFill>
                  <a:schemeClr val="tx1"/>
                </a:solidFill>
                <a:effectLst/>
                <a:latin typeface="Söhne"/>
              </a:rPr>
            </a:br>
            <a:endParaRPr lang="en-IN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 descr="IIT Jodhpur - Wikipedia">
            <a:extLst>
              <a:ext uri="{FF2B5EF4-FFF2-40B4-BE49-F238E27FC236}">
                <a16:creationId xmlns:a16="http://schemas.microsoft.com/office/drawing/2014/main" id="{60769966-CDF4-537C-3716-319A8066F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068" y="5477328"/>
            <a:ext cx="1016000" cy="106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387E62-75AB-60D3-5ACB-FAF744B90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793" y="3524823"/>
            <a:ext cx="3135805" cy="244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439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C209-7457-F15A-906E-B0E75810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Network</a:t>
            </a:r>
            <a:r>
              <a:rPr lang="en-IN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IN" dirty="0"/>
              <a:t>Architecture</a:t>
            </a:r>
            <a:br>
              <a:rPr lang="en-IN" b="0" i="0" dirty="0">
                <a:solidFill>
                  <a:srgbClr val="D1D5DB"/>
                </a:solidFill>
                <a:effectLst/>
                <a:latin typeface="Söhne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8798A-B0BE-9383-2577-B0990F259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The network architecture for the airport includes servers, devices, and interconnections.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Data from air control, arrival, and departure rooms are collected and stored within the network.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0" indent="0" algn="l">
              <a:buNone/>
            </a:pPr>
            <a:endParaRPr lang="en-IN" b="0" i="0" dirty="0">
              <a:solidFill>
                <a:schemeClr val="tx1"/>
              </a:solidFill>
              <a:effectLst/>
              <a:latin typeface="Söhne"/>
            </a:endParaRPr>
          </a:p>
        </p:txBody>
      </p:sp>
      <p:pic>
        <p:nvPicPr>
          <p:cNvPr id="4" name="Picture 4" descr="IIT Jodhpur - Wikipedia">
            <a:extLst>
              <a:ext uri="{FF2B5EF4-FFF2-40B4-BE49-F238E27FC236}">
                <a16:creationId xmlns:a16="http://schemas.microsoft.com/office/drawing/2014/main" id="{BCA9AB13-6CC5-35A1-A6E7-C54EAC775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068" y="5477328"/>
            <a:ext cx="1016000" cy="106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7A7924-8BF5-8F42-F189-5DA4D49E8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723" y="3322904"/>
            <a:ext cx="6943834" cy="290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963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C209-7457-F15A-906E-B0E75810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8798A-B0BE-9383-2577-B0990F259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The research employed a real-time simulation mode available in Cisco Packet Tracer to develop and test the prototype network design.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The network design focused on establishing secure connections and optimizing data transmission speed.</a:t>
            </a:r>
            <a:br>
              <a:rPr lang="en-IN" b="0" i="0" dirty="0">
                <a:solidFill>
                  <a:schemeClr val="tx1"/>
                </a:solidFill>
                <a:effectLst/>
                <a:latin typeface="Söhne"/>
              </a:rPr>
            </a:br>
            <a:endParaRPr lang="en-IN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 descr="IIT Jodhpur - Wikipedia">
            <a:extLst>
              <a:ext uri="{FF2B5EF4-FFF2-40B4-BE49-F238E27FC236}">
                <a16:creationId xmlns:a16="http://schemas.microsoft.com/office/drawing/2014/main" id="{1D162B76-C709-A26A-E93B-4823B1BE2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068" y="5477328"/>
            <a:ext cx="1016000" cy="106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6D2015-AF82-0AC5-41F1-D19D47266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3611350"/>
            <a:ext cx="4083269" cy="293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218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E18E5-51DF-858B-0293-7A62A9541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Protocol Used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B3050-F777-F603-0A20-1AEBED2B1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effectLst/>
                <a:latin typeface="Söhne"/>
              </a:rPr>
              <a:t>Spanning Tree Protocol (STP): STP is used to prevent loops and ensure network redundancy by selecting a single path for data transmission. It helps in maintaining a stable network topology and avoiding packet collisions.</a:t>
            </a:r>
          </a:p>
          <a:p>
            <a:r>
              <a:rPr lang="en-IN" b="0" i="0" dirty="0">
                <a:effectLst/>
                <a:latin typeface="Söhne"/>
              </a:rPr>
              <a:t>VLAN Trunking Protocol (VTP): VTP simplifies VLAN configuration by allowing the automatic propagation of VLAN information across switches in the network. It enables efficient management and scalability of VLANs in the airport network.</a:t>
            </a:r>
          </a:p>
          <a:p>
            <a:r>
              <a:rPr lang="en-IN" b="0" i="0" dirty="0">
                <a:effectLst/>
                <a:latin typeface="Söhne"/>
              </a:rPr>
              <a:t>Virtual Router Redundancy Protocol (VRRP): VRRP provides redundancy for default gateway addresses, ensuring high availability in case of router failures. It allows for seamless failover and load balancing between routers in the network.</a:t>
            </a:r>
          </a:p>
          <a:p>
            <a:pPr marL="0" indent="0">
              <a:buNone/>
            </a:pPr>
            <a:br>
              <a:rPr lang="en-IN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570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9863B-817F-D116-CF37-FE9E64DD5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Protocol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DAB7B-4FF7-65DA-ED2A-BE62453C6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0" i="0" dirty="0">
                <a:effectLst/>
                <a:latin typeface="Söhne"/>
              </a:rPr>
              <a:t>Secure Shell (SSH): SSH is a cryptographic network protocol that provides secure remote access to network devices. It ensures encrypted communication and prevents unauthorized access to the network devices.</a:t>
            </a:r>
          </a:p>
          <a:p>
            <a:r>
              <a:rPr lang="en-IN" b="0" i="0" dirty="0">
                <a:effectLst/>
                <a:latin typeface="Söhne"/>
              </a:rPr>
              <a:t>Virtual Private Network (VPN): VPNs enable secure communication between remote locations or users by encrypting the data transmitted over public networks. Implementing VPN protocols such as IPsec or SSL/TLS in the network design can enhance the security of data transmission.</a:t>
            </a:r>
          </a:p>
          <a:p>
            <a:r>
              <a:rPr lang="en-IN" b="0" i="0" dirty="0">
                <a:effectLst/>
                <a:latin typeface="Söhne"/>
              </a:rPr>
              <a:t>Access Control Lists (ACLs): ACLs are used to filter network traffic based on specific criteria, such as source/destination IP addresses, protocols, or port numbers. By configuring ACLs, you can control the flow of data and prevent unwanted data transmission in the network.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624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C209-7457-F15A-906E-B0E75810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8798A-B0BE-9383-2577-B0990F259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The prototype network design successfully achieved faster data transmission and secured network connections.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tx1"/>
                </a:solidFill>
                <a:effectLst/>
                <a:latin typeface="Söhne"/>
              </a:rPr>
              <a:t>The implementation ensured successful connectivity among all devices in the network system.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 descr="IIT Jodhpur - Wikipedia">
            <a:extLst>
              <a:ext uri="{FF2B5EF4-FFF2-40B4-BE49-F238E27FC236}">
                <a16:creationId xmlns:a16="http://schemas.microsoft.com/office/drawing/2014/main" id="{3FD0FE70-67B5-87FB-461E-1325D1B93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068" y="5477328"/>
            <a:ext cx="1016000" cy="106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4F0ACC-C7BB-FB83-8612-5C30D3C83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3429000"/>
            <a:ext cx="520065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07204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{340BE9EB-13D5-E045-8049-DD3B11C3361D}tf10001069</Template>
  <TotalTime>886</TotalTime>
  <Words>565</Words>
  <Application>Microsoft Macintosh PowerPoint</Application>
  <PresentationFormat>Widescreen</PresentationFormat>
  <Paragraphs>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Century Gothic</vt:lpstr>
      <vt:lpstr>Söhne</vt:lpstr>
      <vt:lpstr>TimesNewRomanPS</vt:lpstr>
      <vt:lpstr>Wingdings 3</vt:lpstr>
      <vt:lpstr>Wisp</vt:lpstr>
      <vt:lpstr>   Developing a Network Design for a Smart Airport Using Cisco Packet Tracer    The fast-changing world is evolving towards automation rapidly every day, and a good network system is inevitable anywhere to properly manage an automated system.  </vt:lpstr>
      <vt:lpstr>Introduction</vt:lpstr>
      <vt:lpstr>Problem Statement</vt:lpstr>
      <vt:lpstr>Motivation</vt:lpstr>
      <vt:lpstr>Network Architecture </vt:lpstr>
      <vt:lpstr>Methodology</vt:lpstr>
      <vt:lpstr>Protocol Used </vt:lpstr>
      <vt:lpstr>Protocol Used</vt:lpstr>
      <vt:lpstr>Outcomes</vt:lpstr>
      <vt:lpstr>Future Work: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Sync-Switch  Hybrid Parameter Synchronization for Distributed Deep Learning  (Shijian Li, Oren Mangoubi, Lijie Xu† and Tian Guo)</dc:title>
  <dc:creator>Ankush Bansal</dc:creator>
  <cp:lastModifiedBy>vivekkumar gupta</cp:lastModifiedBy>
  <cp:revision>11</cp:revision>
  <dcterms:created xsi:type="dcterms:W3CDTF">2023-06-24T06:48:20Z</dcterms:created>
  <dcterms:modified xsi:type="dcterms:W3CDTF">2023-06-25T20:50:06Z</dcterms:modified>
</cp:coreProperties>
</file>

<file path=docProps/thumbnail.jpeg>
</file>